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9" r:id="rId4"/>
    <p:sldId id="289" r:id="rId5"/>
    <p:sldId id="260" r:id="rId6"/>
    <p:sldId id="258" r:id="rId7"/>
    <p:sldId id="291" r:id="rId8"/>
    <p:sldId id="290" r:id="rId9"/>
    <p:sldId id="261" r:id="rId10"/>
    <p:sldId id="263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4" r:id="rId19"/>
    <p:sldId id="314" r:id="rId20"/>
    <p:sldId id="271" r:id="rId21"/>
    <p:sldId id="272" r:id="rId22"/>
    <p:sldId id="279" r:id="rId23"/>
    <p:sldId id="315" r:id="rId24"/>
    <p:sldId id="273" r:id="rId25"/>
    <p:sldId id="275" r:id="rId26"/>
    <p:sldId id="276" r:id="rId27"/>
    <p:sldId id="312" r:id="rId28"/>
    <p:sldId id="278" r:id="rId29"/>
    <p:sldId id="313" r:id="rId30"/>
    <p:sldId id="284" r:id="rId31"/>
    <p:sldId id="327" r:id="rId3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1" autoAdjust="0"/>
    <p:restoredTop sz="94660"/>
  </p:normalViewPr>
  <p:slideViewPr>
    <p:cSldViewPr snapToGrid="0">
      <p:cViewPr varScale="1">
        <p:scale>
          <a:sx n="45" d="100"/>
          <a:sy n="45" d="100"/>
        </p:scale>
        <p:origin x="43" y="18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A1C593-65D0-4073-BCC9-577B9352EA97}" type="datetimeFigureOut">
              <a:rPr lang="en-US" smtClean="0"/>
              <a:t>11-Mar-22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618960-8005-486C-9A75-10CB2AAC16F9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_DSC03667_coastRafina_l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000250"/>
            <a:ext cx="12192000" cy="9144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solidFill>
            <a:schemeClr val="accent1">
              <a:lumMod val="60000"/>
              <a:lumOff val="40000"/>
              <a:alpha val="50000"/>
            </a:schemeClr>
          </a:solidFill>
        </p:spPr>
        <p:txBody>
          <a:bodyPr>
            <a:normAutofit/>
          </a:bodyPr>
          <a:lstStyle/>
          <a:p>
            <a:r>
              <a:rPr lang="en-US" i="1" dirty="0"/>
              <a:t>Αττικά οικοσυστήματα: </a:t>
            </a:r>
            <a:r>
              <a:rPr lang="en-US" b="1" dirty="0"/>
              <a:t>Θάλασσα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63040" y="3509963"/>
            <a:ext cx="9144000" cy="1655762"/>
          </a:xfrm>
        </p:spPr>
        <p:txBody>
          <a:bodyPr/>
          <a:lstStyle/>
          <a:p>
            <a:endParaRPr lang="en-US"/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1524000" y="3602355"/>
            <a:ext cx="9144000" cy="812165"/>
          </a:xfrm>
          <a:prstGeom prst="rect">
            <a:avLst/>
          </a:prstGeom>
          <a:solidFill>
            <a:schemeClr val="accent2">
              <a:lumMod val="40000"/>
              <a:lumOff val="60000"/>
              <a:alpha val="48000"/>
            </a:schemeClr>
          </a:solidFill>
        </p:spPr>
        <p:txBody>
          <a:bodyPr vert="horz" lIns="91440" tIns="45720" rIns="91440" bIns="45720" rtlCol="0">
            <a:normAutofit fontScale="90000"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>
                <a:sym typeface="+mn-ea"/>
              </a:rPr>
              <a:t>Ο.ΦΥ.ΠΕ.Κ.Α., Μονάδα Διαχείρισης Εθνικών Πάρκων Πάρνηθας, Σχινιά </a:t>
            </a:r>
            <a:endParaRPr lang="el-GR"/>
          </a:p>
          <a:p>
            <a:r>
              <a:rPr lang="el-GR">
                <a:sym typeface="+mn-ea"/>
              </a:rPr>
              <a:t>και Προστατευόμενων Περιοχών Σαρωνικού Κόλπου</a:t>
            </a:r>
            <a:endParaRPr lang="el-GR"/>
          </a:p>
        </p:txBody>
      </p:sp>
      <p:sp>
        <p:nvSpPr>
          <p:cNvPr id="6" name="Text Box 5"/>
          <p:cNvSpPr txBox="1"/>
          <p:nvPr/>
        </p:nvSpPr>
        <p:spPr>
          <a:xfrm>
            <a:off x="10607040" y="6409690"/>
            <a:ext cx="1469390" cy="245110"/>
          </a:xfrm>
          <a:prstGeom prst="rect">
            <a:avLst/>
          </a:prstGeom>
          <a:solidFill>
            <a:schemeClr val="accent1">
              <a:lumMod val="75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  <p:pic>
        <p:nvPicPr>
          <p:cNvPr id="8" name="Picture 7" descr="_Μικρό logo ΟΦΥΠΕΚΑ"/>
          <p:cNvPicPr>
            <a:picLocks noChangeAspect="1"/>
          </p:cNvPicPr>
          <p:nvPr/>
        </p:nvPicPr>
        <p:blipFill>
          <a:blip r:embed="rId3"/>
          <a:srcRect l="15865" t="16008" r="14850" b="16008"/>
          <a:stretch>
            <a:fillRect/>
          </a:stretch>
        </p:blipFill>
        <p:spPr>
          <a:xfrm>
            <a:off x="275590" y="5558790"/>
            <a:ext cx="1248410" cy="109601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editerranean-region-Stroll-along-the-mediterranean-coasts-of-the-turkey_s-iha-com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2286000"/>
            <a:ext cx="12192000" cy="9144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2100" y="4921250"/>
            <a:ext cx="5181600" cy="164909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Τα διάφανα νερά δείχνουν μια ολιγοτροφική θάλασσα (λίγο πλαγκτόν).</a:t>
            </a:r>
          </a:p>
          <a:p>
            <a:pPr marL="0" indent="0">
              <a:buNone/>
            </a:pPr>
            <a:r>
              <a:rPr lang="el-GR" altLang="en-GB" sz="2400"/>
              <a:t>Η Μεσόγειος έχει </a:t>
            </a:r>
            <a:r>
              <a:rPr lang="el-GR" altLang="el-GR" sz="2400"/>
              <a:t>πολλά είδη, αλλά λίγα άτομα από το καθένα.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 descr="Sea__shark__1 g6oS2sAn0Pnd0DVTNgTNpw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16560" y="4968875"/>
            <a:ext cx="4578350" cy="123698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Στο πέλαγος ζουν μεγάλα ψάρια που δεν πλησιάζουν στις ακτές, όπως οι καρχαρίες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a__swordfish__swordfish_rene_heuzey_3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50800"/>
            <a:ext cx="12191365" cy="69088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30870" y="617220"/>
            <a:ext cx="3722370" cy="1318260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...οι ξιφίες και οι τόνοι που έχουν μειωθεί πολύ εξαιτίας της υπεραλίευσης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a__Larus audouinii__gabbiano-corso-305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1270" y="-145415"/>
            <a:ext cx="12191365" cy="914844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7840" y="5582920"/>
            <a:ext cx="5181600" cy="109283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Στο πέλαγος ζει ο σπάνιος αιγαιόγλαρος που κυνηγάει αφρόψαρα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_Calonectris diomedea__50483879331_b81be9c1a3_b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488950"/>
            <a:ext cx="12192000" cy="81318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503035" y="5295265"/>
            <a:ext cx="5599430" cy="113919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...και ο αρτέμης, συγγενής των άλμπατρος (έχει τα ίδια -σαν σωλήνες- ρουθούνια)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a__Physeter__article-0-12ACBACF000005DC-707_964x60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59055" y="-717550"/>
            <a:ext cx="12132945" cy="757555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0215" y="5600700"/>
            <a:ext cx="5181600" cy="102679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Ο φυσητήρας χρειάζεται βαθιά νερά για να κυνηγήσει μεγάλα καλαμάρια.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Caretta__3396529_large3192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5" y="-2286000"/>
            <a:ext cx="12191365" cy="9144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1625" y="5438140"/>
            <a:ext cx="4463415" cy="96901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Στα ρηχά παράκτια νερά συχνάζει η θαλάσσια χελώνα καρέτα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grouper_4852840960_46b0b539ac_b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35" y="-1272540"/>
            <a:ext cx="12191365" cy="813054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2575" y="5630545"/>
            <a:ext cx="4463415" cy="94932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Σε ρηχά παράκτια νερά υπάρχουν  κρυψώνες για πολλά είδη.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osidonia oceanica__posi1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731010"/>
            <a:ext cx="12192000" cy="914146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1150" y="5543550"/>
            <a:ext cx="6205855" cy="105537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Τα λιβάδια ποσειδωνίας είναι καταφύγιο για πολλά θαλάσσια ασπόνδυλα και μικρά ψάρια.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Posidonia oceanica__Schermata-2018-03-21-alle-19.52.35-1024x68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237615"/>
            <a:ext cx="12192000" cy="809561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3365" y="5302250"/>
            <a:ext cx="6433185" cy="1344930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Η ποσειδωνία είναι θαλάσσιο φυτό.</a:t>
            </a:r>
          </a:p>
          <a:p>
            <a:pPr marL="0" indent="0">
              <a:buNone/>
            </a:pPr>
            <a:r>
              <a:rPr lang="el-GR" altLang="en-GB" sz="2400"/>
              <a:t>Με τις ρίζες της στερεώνει την άμμο του βυθού, με τα φύλλα της λιπαίνει τις αμμώδεις παραλίες.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ea__Solea__05a3bfc19e4d5fb729cba9556843b9f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8125"/>
            <a:ext cx="12192000" cy="79248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91525" y="568960"/>
            <a:ext cx="3533140" cy="137096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Στον αμμώδη βυθό ζουν εξειδικευμένα είδη ζώων, όπως οι γλώσσες.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GB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Wetland__Charadrius alexandrinus__Charadrius alexandrinus ad male Salinas Santa Maria, Sal, Cape Verde 20101111 3763_low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272540"/>
            <a:ext cx="12192000" cy="813054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14085" y="552450"/>
            <a:ext cx="5966460" cy="95059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Στην αμμώδη παραλία, ο θαλασσοσφυριχτής πιάνει ασπόνδυλα τρέχοντας.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Eryngium_maritimum__1280px-Eryngium_maritimum_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184525" y="0"/>
            <a:ext cx="9144635" cy="6858635"/>
          </a:xfrm>
          <a:prstGeom prst="rect">
            <a:avLst/>
          </a:prstGeom>
        </p:spPr>
      </p:pic>
      <p:pic>
        <p:nvPicPr>
          <p:cNvPr id="2" name="Picture 1" descr="Pancratium_maritimum__IMG_6459-copy-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6900" y="-16510"/>
            <a:ext cx="10311130" cy="6874510"/>
          </a:xfrm>
          <a:prstGeom prst="rect">
            <a:avLst/>
          </a:prstGeom>
        </p:spPr>
      </p:pic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6215" y="5473700"/>
            <a:ext cx="7019290" cy="95948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Το θαλασσινό αγκάθι και ο κρίνος της άμμου φυτρώνουν στην άμμο, εκεί όπου δεν φτάνει το κύμα.</a:t>
            </a:r>
          </a:p>
        </p:txBody>
      </p:sp>
      <p:sp>
        <p:nvSpPr>
          <p:cNvPr id="4" name="Text Box 3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  <p:sp>
        <p:nvSpPr>
          <p:cNvPr id="10" name="Text Box 9"/>
          <p:cNvSpPr txBox="1"/>
          <p:nvPr/>
        </p:nvSpPr>
        <p:spPr>
          <a:xfrm>
            <a:off x="2787015" y="6523990"/>
            <a:ext cx="1469390" cy="245110"/>
          </a:xfrm>
          <a:prstGeom prst="rect">
            <a:avLst/>
          </a:prstGeom>
          <a:solidFill>
            <a:schemeClr val="accent1">
              <a:lumMod val="75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  <p:sp>
        <p:nvSpPr>
          <p:cNvPr id="11" name="Text Box 10"/>
          <p:cNvSpPr txBox="1"/>
          <p:nvPr/>
        </p:nvSpPr>
        <p:spPr>
          <a:xfrm>
            <a:off x="10534015" y="6523990"/>
            <a:ext cx="1469390" cy="245110"/>
          </a:xfrm>
          <a:prstGeom prst="rect">
            <a:avLst/>
          </a:prstGeom>
          <a:solidFill>
            <a:schemeClr val="accent1">
              <a:lumMod val="75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IMG_1314_low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386205"/>
            <a:ext cx="12192000" cy="9144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838200" y="374650"/>
            <a:ext cx="10515600" cy="1325563"/>
          </a:xfrm>
        </p:spPr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0190" y="5661025"/>
            <a:ext cx="5008880" cy="93662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Η κουκουναριά φυτρώνει στην άμμο, αλλά βρίσκει νερό βαθιά στο έδαφος.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10591800" y="6597650"/>
            <a:ext cx="1469390" cy="245110"/>
          </a:xfrm>
          <a:prstGeom prst="rect">
            <a:avLst/>
          </a:prstGeom>
          <a:solidFill>
            <a:schemeClr val="accent1">
              <a:lumMod val="75000"/>
              <a:alpha val="28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20140524Vravrona_39_Tamarix_l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761365"/>
            <a:ext cx="5714365" cy="7619365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pic>
        <p:nvPicPr>
          <p:cNvPr id="4" name="Content Placeholder 3" descr="20140524Vravrona_62_Salicornia_low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714365" y="-6350"/>
            <a:ext cx="6478905" cy="8639810"/>
          </a:xfrm>
          <a:prstGeom prst="rect">
            <a:avLst/>
          </a:prstGeom>
        </p:spPr>
      </p:pic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52445" y="5735320"/>
            <a:ext cx="5379720" cy="92646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Αρμυρίκια και αρμυρήθρες φυτρώνουν στο αλμυρό έδαφος του αλμυρόβαλτου.</a:t>
            </a:r>
          </a:p>
        </p:txBody>
      </p:sp>
      <p:sp>
        <p:nvSpPr>
          <p:cNvPr id="7" name="Text Box 6"/>
          <p:cNvSpPr txBox="1"/>
          <p:nvPr/>
        </p:nvSpPr>
        <p:spPr>
          <a:xfrm>
            <a:off x="201295" y="6416675"/>
            <a:ext cx="1469390" cy="245110"/>
          </a:xfrm>
          <a:prstGeom prst="rect">
            <a:avLst/>
          </a:prstGeom>
          <a:solidFill>
            <a:schemeClr val="accent1">
              <a:lumMod val="75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  <p:sp>
        <p:nvSpPr>
          <p:cNvPr id="8" name="Text Box 7"/>
          <p:cNvSpPr txBox="1"/>
          <p:nvPr/>
        </p:nvSpPr>
        <p:spPr>
          <a:xfrm>
            <a:off x="10563225" y="6416675"/>
            <a:ext cx="1469390" cy="245110"/>
          </a:xfrm>
          <a:prstGeom prst="rect">
            <a:avLst/>
          </a:prstGeom>
          <a:solidFill>
            <a:schemeClr val="accent1">
              <a:lumMod val="75000"/>
              <a:alpha val="48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Limonium corinthiacum__DSCN907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659255"/>
            <a:ext cx="12192635" cy="9144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l-GR" alt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" y="5335905"/>
            <a:ext cx="4911725" cy="113474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Το αμάραντο φυτρώνει σε σχισμάδες παράκτιων βράχων που ραντίζονται με αλμυρό νερό από τα κύματα.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rocky-sea-floor_archaeoligists-9-millenia-old-monolith-750x500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270000"/>
            <a:ext cx="12192000" cy="8128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5440" y="5370195"/>
            <a:ext cx="5690235" cy="94551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Στις βραχώδεις ακτές βρίσκουν καταφύγιο κουκουβάγιες, ψάρια, χταπόδια...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grouper_Blackfish-Dusky-Grouper-Epinephelus-marginatu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140460"/>
            <a:ext cx="12192635" cy="799846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775" y="5581650"/>
            <a:ext cx="7790815" cy="847090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Οι ροφοί και άλλοι μεγάλοι θηρευτές των παράκτιων νερών έχουν μειωθεί εξαιτίας της υπεραλίευσης.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ea__Phalacrocorax aristotelis__130511-6212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0" y="-1972310"/>
            <a:ext cx="12192000" cy="9144000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931535" y="5699760"/>
            <a:ext cx="6132830" cy="83248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Ο θαλασσοκόρακας δεν έχει αδιάβροχα φτερά και πρέπει να τα στεγνώσει αφού ψαρέψει.</a:t>
            </a:r>
          </a:p>
        </p:txBody>
      </p:sp>
      <p:sp>
        <p:nvSpPr>
          <p:cNvPr id="2" name="Text Box 1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SC01593_low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2286635"/>
            <a:ext cx="12192635" cy="91446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220" y="5189855"/>
            <a:ext cx="6008370" cy="129857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Οι ακατοίκητες νησίδες δεν έχουν θηρευτές. Σε αυτές, τα θαλασσοπούλια μπορούν άφοβα να μεγαλώσουν τα μικρά τους.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10582275" y="6243320"/>
            <a:ext cx="1469390" cy="245110"/>
          </a:xfrm>
          <a:prstGeom prst="rect">
            <a:avLst/>
          </a:prstGeom>
          <a:solidFill>
            <a:schemeClr val="accent1">
              <a:lumMod val="75000"/>
              <a:alpha val="33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 sz="1000"/>
              <a:t>φωτο Β. Χατζηρβασάνης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_Lagocephalus__Lagocephalus-sceleratus-Israel-photo-Oren-Klein-24.01.1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365125"/>
            <a:ext cx="12865735" cy="69494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115" y="5758180"/>
            <a:ext cx="7919720" cy="891540"/>
          </a:xfrm>
          <a:solidFill>
            <a:schemeClr val="bg1"/>
          </a:solidFill>
        </p:spPr>
        <p:txBody>
          <a:bodyPr anchor="ctr" anchorCtr="0">
            <a:normAutofit fontScale="87500" lnSpcReduction="20000"/>
          </a:bodyPr>
          <a:lstStyle/>
          <a:p>
            <a:pPr marL="0" indent="0">
              <a:buNone/>
            </a:pPr>
            <a:r>
              <a:rPr lang="el-GR" altLang="en-GB" sz="2400"/>
              <a:t>Οι λαγοκέφαλοι ήρθαν στη Μεσόγειο περνώντας από τη διώρυγα του Σουέζ.</a:t>
            </a:r>
          </a:p>
          <a:p>
            <a:pPr marL="0" indent="0">
              <a:buNone/>
            </a:pPr>
            <a:r>
              <a:rPr lang="el-GR" altLang="en-GB" sz="2400"/>
              <a:t>Σήμερα, παίρνουν τη θέση άλλων ειδών ψαριών -μόνο που δεν τρώγονται.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_propeller wound__whal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0" y="0"/>
            <a:ext cx="1219073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5265" y="5699760"/>
            <a:ext cx="6912610" cy="953770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Χιλιάδες πλοία διασχίζουν τη Μεσόγειο. Αλίμονο σε όσα κητώδη δεν προλάβουν να βουτήξουν βαθιά.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_pollution noise__Slowing-down-boats-can-reduce-underwater-noise-pollution-730x4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160"/>
            <a:ext cx="12192000" cy="684784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3370" y="5283200"/>
            <a:ext cx="8153400" cy="1334770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Έλικες και σόναρ πλοίων κάνουν θόρυβο όσο ένα αεροδρόμιο. Φάλαινες και δελφίνια δυσκολεύονται να ακούσουν τις φωνές των συντρόφων τους.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_pollution plastics__5a8c43a02000002d00eaf6a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300"/>
            <a:ext cx="12395200" cy="64897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63790" y="672465"/>
            <a:ext cx="4471670" cy="155892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Τα πλαστικά που πετάμε διαλύονται σε μικροπλαστικά και γεμίζουν τη θάλασσα, τα ψάρια, το πιάτο μας.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ea__overfishing__GettyImages-107791835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209675"/>
            <a:ext cx="12193270" cy="813244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9730" y="555625"/>
            <a:ext cx="10515600" cy="1325563"/>
          </a:xfrm>
        </p:spPr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785" y="4818380"/>
            <a:ext cx="7384415" cy="1517015"/>
          </a:xfrm>
          <a:solidFill>
            <a:schemeClr val="bg1"/>
          </a:solidFill>
        </p:spPr>
        <p:txBody>
          <a:bodyPr>
            <a:normAutofit fontScale="97500"/>
          </a:bodyPr>
          <a:lstStyle/>
          <a:p>
            <a:pPr marL="0" indent="0">
              <a:buNone/>
            </a:pPr>
            <a:r>
              <a:rPr lang="el-GR" altLang="en-GB" sz="2400"/>
              <a:t>Τα ψάρια λιγοστεύουν επειδή ψαρεύουμε περισσότερα από όσα μεγαλώνουν στη θάλασσα.</a:t>
            </a:r>
          </a:p>
          <a:p>
            <a:pPr marL="0" indent="0">
              <a:buNone/>
            </a:pPr>
            <a:r>
              <a:rPr lang="el-GR" altLang="en-GB" sz="2400"/>
              <a:t>Χρειαζόμαστε πολλά προστατευόμενα θαλάσσια πάρκα, για να τροφοδοτούν με ψάρια την υπόλοιπη Μεσόγειο.</a:t>
            </a:r>
          </a:p>
        </p:txBody>
      </p:sp>
      <p:sp>
        <p:nvSpPr>
          <p:cNvPr id="6" name="Text Box 5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jellyfish-bloom-jellybot_ss_124795174_1004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35" y="-1372235"/>
            <a:ext cx="12192635" cy="823023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1950" y="5370830"/>
            <a:ext cx="7435850" cy="97091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Οι μέδουσες και άλλα ασπόνδυλα γίνονται περισσότερες όσο λιγοστεύουν οι θηρευτές τους, τα ψάρια.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_pollution light__Untitled-design-2021-07-24T010526.044-1170x60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60680" y="367030"/>
            <a:ext cx="12552680" cy="649097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3695" y="5320030"/>
            <a:ext cx="8542655" cy="1246505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Εδώ, ίσως κάποτε να γεννούσαν θαλάσσιες χελώνες.</a:t>
            </a:r>
          </a:p>
          <a:p>
            <a:pPr marL="0" indent="0">
              <a:buNone/>
            </a:pPr>
            <a:r>
              <a:rPr lang="el-GR" altLang="en-GB" sz="2400"/>
              <a:t>Ακόμα και σήμερα μπορούμε να διατηρήσουμε κάποιες παραλίες, ελέγχοντας τη δόμηση και το φωτισμό.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lights_home_fullscreen_image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68935"/>
            <a:ext cx="10382250" cy="648906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2725" y="6076950"/>
            <a:ext cx="7777480" cy="549275"/>
          </a:xfrm>
          <a:solidFill>
            <a:schemeClr val="bg1"/>
          </a:solidFill>
        </p:spPr>
        <p:txBody>
          <a:bodyPr anchor="ctr" anchorCtr="0"/>
          <a:lstStyle/>
          <a:p>
            <a:pPr marL="0" indent="0">
              <a:buNone/>
            </a:pPr>
            <a:r>
              <a:rPr lang="el-GR" altLang="en-GB" sz="2400"/>
              <a:t>Με σωστό φωτισμό, ενοχλούμε λιγότερο τα θαλάσσια ζώα.</a:t>
            </a:r>
          </a:p>
        </p:txBody>
      </p:sp>
      <p:pic>
        <p:nvPicPr>
          <p:cNvPr id="4" name="Picture 3" descr="lights_SEA-TURTLE-SAFE-LIGHTING-GOOD-BETTER-BEST-DESIGN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2545" y="350520"/>
            <a:ext cx="6538595" cy="6507480"/>
          </a:xfrm>
          <a:prstGeom prst="rect">
            <a:avLst/>
          </a:prstGeom>
        </p:spPr>
      </p:pic>
      <p:sp>
        <p:nvSpPr>
          <p:cNvPr id="6" name="Text Box 5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ea__DSC_7474-2000x100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58190" y="364490"/>
            <a:ext cx="12950190" cy="649351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913120" y="555625"/>
            <a:ext cx="5671185" cy="892810"/>
          </a:xfrm>
          <a:solidFill>
            <a:schemeClr val="bg1"/>
          </a:solidFill>
        </p:spPr>
        <p:txBody>
          <a:bodyPr anchor="ctr" anchorCtr="0">
            <a:normAutofit/>
          </a:bodyPr>
          <a:lstStyle/>
          <a:p>
            <a:pPr marL="0" indent="0">
              <a:buNone/>
            </a:pPr>
            <a:r>
              <a:rPr lang="el-GR" altLang="en-GB" sz="2400"/>
              <a:t>Η θάλασσα δεν είναι κάδος απορριμάτων, αλλά ένας ολόκληρος κόσμος.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Θέση κειμένου 3"/>
          <p:cNvSpPr txBox="1"/>
          <p:nvPr/>
        </p:nvSpPr>
        <p:spPr>
          <a:xfrm>
            <a:off x="1634490" y="1479550"/>
            <a:ext cx="9642475" cy="253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60000"/>
                    <a:lumOff val="40000"/>
                  </a:schemeClr>
                </a:solidFill>
              </a14:hiddenFill>
            </a:ext>
          </a:extLst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l-GR" sz="1800" dirty="0">
                <a:solidFill>
                  <a:schemeClr val="tx1"/>
                </a:solidFill>
              </a:rPr>
              <a:t>Η φωτογραφική παρουσίαση είναι μέρος του εκπαιδευτικού υλικού</a:t>
            </a:r>
            <a:r>
              <a:rPr lang="en-US" sz="1800" dirty="0">
                <a:solidFill>
                  <a:schemeClr val="tx1"/>
                </a:solidFill>
              </a:rPr>
              <a:t> </a:t>
            </a:r>
            <a:r>
              <a:rPr lang="el-GR" sz="1800" dirty="0">
                <a:solidFill>
                  <a:schemeClr val="tx1"/>
                </a:solidFill>
              </a:rPr>
              <a:t>του Οργανισμού Φυσικού Περιβάλλοντος και Κλιματικής </a:t>
            </a:r>
            <a:r>
              <a:rPr lang="el-GR" sz="1800">
                <a:sym typeface="+mn-ea"/>
              </a:rPr>
              <a:t>Αλλαγής (Ο.ΦΥ.ΠΕ.Κ.Α., Μονάδα Διαχείρισης Εθνικών Πάρκων Πάρνηθας, Σχινιά </a:t>
            </a:r>
            <a:r>
              <a:rPr lang="en-US" sz="1800" dirty="0">
                <a:solidFill>
                  <a:schemeClr val="tx1"/>
                </a:solidFill>
              </a:rPr>
              <a:t>και Προστατευόμενων Περιοχών Σαρωνικού Κόλπου</a:t>
            </a:r>
            <a:r>
              <a:rPr lang="el-GR" altLang="en-US" sz="1800" dirty="0">
                <a:solidFill>
                  <a:schemeClr val="tx1"/>
                </a:solidFill>
              </a:rPr>
              <a:t>)</a:t>
            </a:r>
            <a:r>
              <a:rPr lang="en-US" sz="1800" dirty="0">
                <a:solidFill>
                  <a:schemeClr val="tx1"/>
                </a:solidFill>
              </a:rPr>
              <a:t>.</a:t>
            </a:r>
          </a:p>
          <a:p>
            <a:endParaRPr lang="el-GR" sz="1800" dirty="0">
              <a:solidFill>
                <a:schemeClr val="tx1"/>
              </a:solidFill>
            </a:endParaRPr>
          </a:p>
          <a:p>
            <a:r>
              <a:rPr lang="el-GR" sz="1800" dirty="0">
                <a:solidFill>
                  <a:schemeClr val="tx1"/>
                </a:solidFill>
              </a:rPr>
              <a:t>Ερμηνεία περιβάλλοντος: Βασίλης </a:t>
            </a:r>
            <a:r>
              <a:rPr lang="el-GR" sz="1800" dirty="0" err="1">
                <a:solidFill>
                  <a:schemeClr val="tx1"/>
                </a:solidFill>
              </a:rPr>
              <a:t>Χατζηρβασάνης (</a:t>
            </a:r>
            <a:r>
              <a:rPr lang="el-GR" dirty="0" err="1">
                <a:solidFill>
                  <a:schemeClr val="tx1"/>
                </a:solidFill>
              </a:rPr>
              <a:t>ΑΤΕΠΕ</a:t>
            </a:r>
            <a:r>
              <a:rPr lang="en-US" altLang="el-GR" dirty="0" err="1">
                <a:solidFill>
                  <a:schemeClr val="tx1"/>
                </a:solidFill>
              </a:rPr>
              <a:t> </a:t>
            </a:r>
            <a:r>
              <a:rPr lang="el-GR" altLang="en-US" dirty="0" err="1">
                <a:solidFill>
                  <a:schemeClr val="tx1"/>
                </a:solidFill>
              </a:rPr>
              <a:t>Διαχείριση Οικοσυστημάτων</a:t>
            </a:r>
            <a:r>
              <a:rPr lang="el-GR" dirty="0" err="1">
                <a:solidFill>
                  <a:schemeClr val="tx1"/>
                </a:solidFill>
              </a:rPr>
              <a:t>, https://atepe.gr</a:t>
            </a:r>
            <a:r>
              <a:rPr lang="el-GR" sz="1800" dirty="0" err="1">
                <a:solidFill>
                  <a:schemeClr val="tx1"/>
                </a:solidFill>
              </a:rPr>
              <a:t>)</a:t>
            </a:r>
            <a:r>
              <a:rPr lang="el-GR" sz="1800">
                <a:solidFill>
                  <a:schemeClr val="tx1"/>
                </a:solidFill>
              </a:rPr>
              <a:t>.</a:t>
            </a:r>
          </a:p>
          <a:p>
            <a:r>
              <a:rPr lang="el-GR" sz="1800" dirty="0">
                <a:solidFill>
                  <a:schemeClr val="tx1"/>
                </a:solidFill>
              </a:rPr>
              <a:t>Οι εικόνες προέρχονται από το διαδίκτυο (</a:t>
            </a:r>
            <a:r>
              <a:rPr lang="el-GR" dirty="0">
                <a:solidFill>
                  <a:schemeClr val="tx1"/>
                </a:solidFill>
              </a:rPr>
              <a:t>εκτός αν αναφέρεται διαφορετικά</a:t>
            </a:r>
            <a:r>
              <a:rPr lang="el-GR" sz="1800" dirty="0">
                <a:solidFill>
                  <a:schemeClr val="tx1"/>
                </a:solidFill>
              </a:rPr>
              <a:t>).</a:t>
            </a:r>
          </a:p>
        </p:txBody>
      </p:sp>
      <p:sp>
        <p:nvSpPr>
          <p:cNvPr id="5" name="Text Box 4"/>
          <p:cNvSpPr txBox="1"/>
          <p:nvPr/>
        </p:nvSpPr>
        <p:spPr>
          <a:xfrm>
            <a:off x="0" y="0"/>
            <a:ext cx="12192635" cy="3683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l-GR" altLang="en-GB"/>
              <a:t>     </a:t>
            </a:r>
            <a:r>
              <a:rPr lang="el-GR" altLang="en-GB">
                <a:solidFill>
                  <a:schemeClr val="bg1"/>
                </a:solidFill>
              </a:rPr>
              <a:t>Αττικά οικοσυστήματα: ΘΑΛΑΣΣΙΑ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3184" y="4359910"/>
            <a:ext cx="6206266" cy="2243522"/>
          </a:xfrm>
          <a:prstGeom prst="rect">
            <a:avLst/>
          </a:prstGeom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712</Words>
  <Application>Microsoft Office PowerPoint</Application>
  <PresentationFormat>Widescreen</PresentationFormat>
  <Paragraphs>78</Paragraphs>
  <Slides>31</Slides>
  <Notes>0</Notes>
  <HiddenSlides>1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Αττικά οικοσυστήματα: Θάλασσα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Αττικά οικοσυστήματα: Θάλασσα</dc:title>
  <dc:creator>v</dc:creator>
  <cp:lastModifiedBy>Jiries</cp:lastModifiedBy>
  <cp:revision>32</cp:revision>
  <dcterms:created xsi:type="dcterms:W3CDTF">2021-11-03T10:14:00Z</dcterms:created>
  <dcterms:modified xsi:type="dcterms:W3CDTF">2022-03-11T15:02:32Z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142C04F6C93E4873A3C40211DA0395F0</vt:lpwstr>
  </property>
  <property fmtid="{D5CDD505-2E9C-101B-9397-08002B2CF9AE}" pid="3" name="KSOProductBuildVer">
    <vt:lpwstr>2057-11.2.0.11029</vt:lpwstr>
  </property>
</Properties>
</file>